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14EE21-3412-41C9-8296-0A22AEB89E8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228B3A-EA74-489D-911F-086337494D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jpeg"/><Relationship Id="rId18" Type="http://schemas.openxmlformats.org/officeDocument/2006/relationships/slide" Target="slide11.xml"/><Relationship Id="rId3" Type="http://schemas.openxmlformats.org/officeDocument/2006/relationships/image" Target="../media/image2.jp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slide" Target="slide3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jpg"/><Relationship Id="rId24" Type="http://schemas.openxmlformats.org/officeDocument/2006/relationships/slide" Target="slide14.xml"/><Relationship Id="rId5" Type="http://schemas.openxmlformats.org/officeDocument/2006/relationships/image" Target="../media/image3.jp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10" Type="http://schemas.openxmlformats.org/officeDocument/2006/relationships/slide" Target="slide7.xml"/><Relationship Id="rId19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image" Target="../media/image5.jpeg"/><Relationship Id="rId14" Type="http://schemas.openxmlformats.org/officeDocument/2006/relationships/slide" Target="slide9.xml"/><Relationship Id="rId22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Заповедные места Александровского района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/>
              <a:t>Подготовила </a:t>
            </a:r>
          </a:p>
          <a:p>
            <a:pPr algn="r"/>
            <a:r>
              <a:rPr lang="ru-RU" sz="2100" b="1" dirty="0" smtClean="0"/>
              <a:t>Воспитатель Денисова О.С.</a:t>
            </a:r>
          </a:p>
          <a:p>
            <a:pPr algn="r"/>
            <a:r>
              <a:rPr lang="ru-RU" sz="2100" b="1" dirty="0" smtClean="0"/>
              <a:t>МБДОУ «ЦРР №12»</a:t>
            </a:r>
          </a:p>
          <a:p>
            <a:pPr algn="r"/>
            <a:r>
              <a:rPr lang="ru-RU" sz="2000" b="1" dirty="0" smtClean="0"/>
              <a:t>г. Александров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404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528"/>
            <a:ext cx="8435280" cy="1073274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УРОЧИЩЕ «ДУБКИ»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35280" cy="2626312"/>
          </a:xfrm>
        </p:spPr>
        <p:txBody>
          <a:bodyPr>
            <a:normAutofit fontScale="47500" lnSpcReduction="20000"/>
          </a:bodyPr>
          <a:lstStyle/>
          <a:p>
            <a:pPr marL="64008" indent="0" algn="just">
              <a:buNone/>
            </a:pPr>
            <a:r>
              <a:rPr lang="ru-RU" dirty="0"/>
              <a:t>Памятник природы «Урочище Дубки» представляет собой останец искусственно созданной дубравы, оформленной в виде регулярного парка и переходящей в лесопарковую зону. Возрастной состав насаждений довольно различен: в северной части возраст деревьев составляет 50-60 лет, в южной части – свыше 100 лет. </a:t>
            </a:r>
          </a:p>
          <a:p>
            <a:pPr marL="64008" indent="0" algn="just">
              <a:buNone/>
            </a:pPr>
            <a:r>
              <a:rPr lang="ru-RU" dirty="0"/>
              <a:t>Памятник природы регионального значения «Урочище Дубки» образован в целях охраны и воспроизводства растительного мира, сохранения и восстановления паркового ансамбля, сохранения редких форм ели, обладающих ценными генетическими качествами, сохранения и восстановления флористического и фаунистического состава экосистемы, создания благоприятного гидрологического режима, осуществления научной, учебной и просветительской деятельности, экологического просвещения и </a:t>
            </a:r>
            <a:r>
              <a:rPr lang="ru-RU" dirty="0" err="1"/>
              <a:t>образования,организации</a:t>
            </a:r>
            <a:r>
              <a:rPr lang="ru-RU" dirty="0"/>
              <a:t> контролируемой рекреационной деятельности населения.</a:t>
            </a:r>
            <a:endParaRPr lang="ru-RU" dirty="0"/>
          </a:p>
        </p:txBody>
      </p:sp>
      <p:pic>
        <p:nvPicPr>
          <p:cNvPr id="4" name="Рисунок 3" descr="«Урочище Дубки» в г. Струни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562600" cy="3308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5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ШУЙСКИЕ ПОЛОСКИ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91264" cy="2626312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ru-RU" dirty="0"/>
              <a:t> «</a:t>
            </a:r>
            <a:r>
              <a:rPr lang="ru-RU" b="1" dirty="0"/>
              <a:t>Шуйские полоски</a:t>
            </a:r>
            <a:r>
              <a:rPr lang="ru-RU" dirty="0"/>
              <a:t>» - украшением этой зоны является </a:t>
            </a:r>
            <a:r>
              <a:rPr lang="ru-RU" dirty="0" err="1"/>
              <a:t>Каринское</a:t>
            </a:r>
            <a:r>
              <a:rPr lang="ru-RU" dirty="0"/>
              <a:t> озеро. По своему очертанию оно почти круглое, имеет ровный берег, иловатое не очень глубокое дно. Площадь водной поверхности не более 3 га. По преданию свое название озеро получило от слова «кара». Якобы, на его берегу, опричники Грозного царя жестоко истязали местных крестьян. Помнят эти места и события 1609 года, а установленный на его берегу поклонный камень, повествует о победе над польско-литовскими захватчиками, одержанной русским войском во главе с князем-воеводой М. В. Скопиным-Шуйским. Близ озера найдены древние стоянки, поселения, славянский курган.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41544"/>
            <a:ext cx="5400600" cy="3527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001266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БЕЛЯЕВА ГОРА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1546192"/>
          </a:xfrm>
        </p:spPr>
        <p:txBody>
          <a:bodyPr>
            <a:normAutofit fontScale="62500" lnSpcReduction="20000"/>
          </a:bodyPr>
          <a:lstStyle/>
          <a:p>
            <a:pPr marL="64008" indent="0" algn="just">
              <a:buNone/>
            </a:pPr>
            <a:r>
              <a:rPr lang="ru-RU" dirty="0" err="1"/>
              <a:t>Водоохранная</a:t>
            </a:r>
            <a:r>
              <a:rPr lang="ru-RU" dirty="0"/>
              <a:t> зона реки </a:t>
            </a:r>
            <a:r>
              <a:rPr lang="ru-RU" dirty="0" err="1"/>
              <a:t>Молокча</a:t>
            </a:r>
            <a:r>
              <a:rPr lang="ru-RU" dirty="0"/>
              <a:t> между деревней </a:t>
            </a:r>
            <a:r>
              <a:rPr lang="ru-RU" dirty="0" err="1"/>
              <a:t>Перематкино</a:t>
            </a:r>
            <a:r>
              <a:rPr lang="ru-RU" dirty="0"/>
              <a:t> и селом </a:t>
            </a:r>
            <a:r>
              <a:rPr lang="ru-RU" dirty="0" err="1"/>
              <a:t>Снятиново</a:t>
            </a:r>
            <a:r>
              <a:rPr lang="ru-RU" dirty="0"/>
              <a:t>. По преданию на «Беляевой горе» возможно, захоронен клад хана </a:t>
            </a:r>
            <a:r>
              <a:rPr lang="ru-RU" dirty="0" err="1"/>
              <a:t>Едигея</a:t>
            </a:r>
            <a:r>
              <a:rPr lang="ru-RU" dirty="0"/>
              <a:t>. «Беляева гора» хранит следы древних поселений и следы старинной усадьбы с великолепной липовой аллеей и родником.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276872"/>
            <a:ext cx="3024336" cy="44822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5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ЗОЛОТАЯ ЧАША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2122256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ru-RU" dirty="0"/>
              <a:t>Зона расположена на северо-западе Александровского района. Здесь у деревни Ям на реке </a:t>
            </a:r>
            <a:r>
              <a:rPr lang="ru-RU" dirty="0" err="1"/>
              <a:t>Кубри</a:t>
            </a:r>
            <a:r>
              <a:rPr lang="ru-RU" dirty="0"/>
              <a:t> находится городище эпохи раннего железа, известное по имени – «Золотая чаша», по типу найденной керамики было отнесено к культуре </a:t>
            </a:r>
            <a:r>
              <a:rPr lang="ru-RU" dirty="0" err="1"/>
              <a:t>позднедьяконовского</a:t>
            </a:r>
            <a:r>
              <a:rPr lang="ru-RU" dirty="0"/>
              <a:t> и </a:t>
            </a:r>
            <a:r>
              <a:rPr lang="ru-RU" dirty="0" err="1"/>
              <a:t>мерянского</a:t>
            </a:r>
            <a:r>
              <a:rPr lang="ru-RU" dirty="0"/>
              <a:t> облика (вторая половина 1 –</a:t>
            </a:r>
            <a:r>
              <a:rPr lang="ru-RU" dirty="0" err="1"/>
              <a:t>го</a:t>
            </a:r>
            <a:r>
              <a:rPr lang="ru-RU" dirty="0"/>
              <a:t> тысячелетия нашей эры). В январе 1135 года на </a:t>
            </a:r>
            <a:r>
              <a:rPr lang="ru-RU" dirty="0" err="1"/>
              <a:t>Жданой</a:t>
            </a:r>
            <a:r>
              <a:rPr lang="ru-RU" dirty="0"/>
              <a:t> горе на берегу реки </a:t>
            </a:r>
            <a:r>
              <a:rPr lang="ru-RU" dirty="0" err="1"/>
              <a:t>Курби</a:t>
            </a:r>
            <a:r>
              <a:rPr lang="ru-RU" dirty="0"/>
              <a:t> состоялась историческая битва новгородцев и </a:t>
            </a:r>
            <a:r>
              <a:rPr lang="ru-RU" dirty="0" err="1"/>
              <a:t>суздальцев</a:t>
            </a:r>
            <a:r>
              <a:rPr lang="ru-RU" dirty="0"/>
              <a:t>. Около останков монастыря 12 века, основанного в память о погибших, расположен «Святой родник», освященный основателем этого монастыря монахом Иосифом.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06395"/>
            <a:ext cx="5943600" cy="3951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4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785242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МАХРА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31320"/>
            <a:ext cx="8435280" cy="1474184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ru-RU" dirty="0"/>
              <a:t>Настоящей жемчужиной этого ландшафта является комплекс </a:t>
            </a:r>
            <a:r>
              <a:rPr lang="ru-RU" dirty="0" err="1"/>
              <a:t>Стефано-Махрищенского</a:t>
            </a:r>
            <a:r>
              <a:rPr lang="ru-RU" dirty="0"/>
              <a:t> монастыря, основанного в 14 веке преподобным Стефаном. На месте встречи преподобного Сергия Радонежского с преподобным Стефаном до сих пор существует «Поклонный» родник, а рядом поставлена часовня – памятник. </a:t>
            </a:r>
          </a:p>
          <a:p>
            <a:endParaRPr lang="ru-RU" dirty="0"/>
          </a:p>
        </p:txBody>
      </p:sp>
      <p:pic>
        <p:nvPicPr>
          <p:cNvPr id="4" name="Рисунок 3" descr="Стефано-Махрищский монастыр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04" y="2492896"/>
            <a:ext cx="583501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9795"/>
            <a:ext cx="2088232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1080" y="22183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Дичковское</a:t>
            </a:r>
            <a:r>
              <a:rPr lang="ru-RU" dirty="0" smtClean="0"/>
              <a:t> озеро</a:t>
            </a:r>
            <a:endParaRPr lang="ru-RU" dirty="0"/>
          </a:p>
        </p:txBody>
      </p:sp>
      <p:pic>
        <p:nvPicPr>
          <p:cNvPr id="6" name="Рисунок 5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18" y="557971"/>
            <a:ext cx="1921874" cy="137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03" y="21958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Хвойный бор </a:t>
            </a:r>
            <a:r>
              <a:rPr lang="ru-RU" sz="1100" dirty="0" smtClean="0"/>
              <a:t>(</a:t>
            </a:r>
            <a:r>
              <a:rPr lang="ru-RU" sz="1100" dirty="0" err="1" smtClean="0"/>
              <a:t>Б.Шимоново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8" name="Рисунок 7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86" y="557972"/>
            <a:ext cx="1950462" cy="137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7" y="188640"/>
            <a:ext cx="211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Поганая Лохань</a:t>
            </a:r>
            <a:endParaRPr lang="ru-RU" dirty="0"/>
          </a:p>
        </p:txBody>
      </p:sp>
      <p:pic>
        <p:nvPicPr>
          <p:cNvPr id="10" name="Рисунок 9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7972"/>
            <a:ext cx="1480185" cy="1480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Каблуково</a:t>
            </a:r>
            <a:endParaRPr lang="ru-RU" dirty="0"/>
          </a:p>
        </p:txBody>
      </p:sp>
      <p:pic>
        <p:nvPicPr>
          <p:cNvPr id="12" name="Рисунок 11">
            <a:hlinkClick r:id="rId10" action="ppaction://hlinksldjump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" y="2780928"/>
            <a:ext cx="2088232" cy="1368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128" y="21984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Урочище Дубки</a:t>
            </a:r>
            <a:endParaRPr lang="ru-RU" dirty="0"/>
          </a:p>
        </p:txBody>
      </p:sp>
      <p:pic>
        <p:nvPicPr>
          <p:cNvPr id="14" name="Рисунок 13">
            <a:hlinkClick r:id="rId12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18" y="2648209"/>
            <a:ext cx="1913890" cy="14980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7784" y="2042029"/>
            <a:ext cx="191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Родник </a:t>
            </a:r>
            <a:r>
              <a:rPr lang="ru-RU" sz="1600" dirty="0" err="1" smtClean="0"/>
              <a:t>Садавский</a:t>
            </a:r>
            <a:endParaRPr lang="ru-RU" sz="1600" dirty="0"/>
          </a:p>
        </p:txBody>
      </p:sp>
      <p:pic>
        <p:nvPicPr>
          <p:cNvPr id="16" name="Рисунок 15">
            <a:hlinkClick r:id="rId14" action="ppaction://hlinksldjump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86" y="2648208"/>
            <a:ext cx="2070069" cy="14980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01297" y="2063434"/>
            <a:ext cx="235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Сосновый бор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200" dirty="0" smtClean="0"/>
              <a:t>(д. </a:t>
            </a:r>
            <a:r>
              <a:rPr lang="ru-RU" sz="1200" dirty="0" err="1" smtClean="0"/>
              <a:t>Крутец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8" name="Рисунок 17">
            <a:hlinkClick r:id="rId16" action="ppaction://hlinksldjump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63" y="2648209"/>
            <a:ext cx="1855470" cy="14980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59398" y="2132856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Немецкие горы</a:t>
            </a:r>
            <a:endParaRPr lang="ru-RU" dirty="0"/>
          </a:p>
        </p:txBody>
      </p:sp>
      <p:pic>
        <p:nvPicPr>
          <p:cNvPr id="20" name="Рисунок 19">
            <a:hlinkClick r:id="rId18" action="ppaction://hlinksldjump"/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6" y="5013176"/>
            <a:ext cx="1985984" cy="15115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0376" y="4437112"/>
            <a:ext cx="205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Шуйские полоски</a:t>
            </a:r>
            <a:endParaRPr lang="ru-RU" dirty="0"/>
          </a:p>
        </p:txBody>
      </p:sp>
      <p:pic>
        <p:nvPicPr>
          <p:cNvPr id="22" name="Рисунок 21">
            <a:hlinkClick r:id="rId20" action="ppaction://hlinksldjump"/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87" y="5013177"/>
            <a:ext cx="1943987" cy="15115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97687" y="4509120"/>
            <a:ext cx="194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Беляева Гора</a:t>
            </a:r>
            <a:endParaRPr lang="ru-RU" dirty="0"/>
          </a:p>
        </p:txBody>
      </p:sp>
      <p:pic>
        <p:nvPicPr>
          <p:cNvPr id="24" name="Рисунок 23">
            <a:hlinkClick r:id="rId22" action="ppaction://hlinksldjump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30" y="5013177"/>
            <a:ext cx="1971026" cy="15115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6186" y="4509120"/>
            <a:ext cx="207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Золотая чаша</a:t>
            </a:r>
            <a:endParaRPr lang="ru-RU" dirty="0"/>
          </a:p>
        </p:txBody>
      </p:sp>
      <p:pic>
        <p:nvPicPr>
          <p:cNvPr id="26" name="Рисунок 25">
            <a:hlinkClick r:id="rId24" action="ppaction://hlinksldjump"/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73" y="5013176"/>
            <a:ext cx="1771650" cy="15201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80312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Махра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8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ДИЧКОВСКОЕ ОЗЕРО (Александров)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266429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черте города расположен памятник природы </a:t>
            </a:r>
            <a:r>
              <a:rPr lang="ru-RU" b="1" dirty="0" err="1"/>
              <a:t>Дичковское</a:t>
            </a:r>
            <a:r>
              <a:rPr lang="ru-RU" b="1" dirty="0"/>
              <a:t> озеро</a:t>
            </a:r>
            <a:r>
              <a:rPr lang="ru-RU" dirty="0"/>
              <a:t>, являющиеся любимым местом отдыха жителей и гостей города. В старину его именовали </a:t>
            </a:r>
            <a:r>
              <a:rPr lang="ru-RU" dirty="0" err="1"/>
              <a:t>Ликоуша</a:t>
            </a:r>
            <a:r>
              <a:rPr lang="ru-RU" dirty="0"/>
              <a:t>. В народе, происхождение этого непонятного слова, объяснялось с помощью красивой легенды. Якобы, сам царь Иван Грозный любил совершать водные прогулки по озеру со своими сыновьями. Пораженный красотой этого удивительного места, царь восклицал: «Ликуй, душа!» - </a:t>
            </a:r>
            <a:r>
              <a:rPr lang="ru-RU" dirty="0" err="1"/>
              <a:t>Ликоуша</a:t>
            </a:r>
            <a:r>
              <a:rPr lang="ru-RU" dirty="0"/>
              <a:t>. Озеро имеет ледниковое происхождение (его возраст не менее 10 тысяч лет). По очертанию у него грушевидная форма, крутые гористые берега, песчано-иловое очень глубокое дно. По свидетельствам историка-краеведа Н. С. </a:t>
            </a:r>
            <a:r>
              <a:rPr lang="ru-RU" dirty="0" err="1"/>
              <a:t>Стромилова</a:t>
            </a:r>
            <a:r>
              <a:rPr lang="ru-RU" dirty="0"/>
              <a:t> площадь его бассейна 16 десятин (под водой до 10 десятин). Но так было более 100 лет назад, а сейчас, к сожалению, и вода и берега озера загрязняются, зарастают, а в некоторых местах и заболачиваются.  </a:t>
            </a:r>
          </a:p>
          <a:p>
            <a:endParaRPr lang="ru-RU" dirty="0"/>
          </a:p>
        </p:txBody>
      </p:sp>
      <p:pic>
        <p:nvPicPr>
          <p:cNvPr id="4" name="Рисунок 3" descr="Дичковское озеро, Александр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04" y="2852936"/>
            <a:ext cx="554461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ХВОЙНЫЙ БОР (Большое </a:t>
            </a:r>
            <a:r>
              <a:rPr lang="ru-RU" sz="3600" b="1" dirty="0" err="1"/>
              <a:t>Шимоново</a:t>
            </a:r>
            <a:r>
              <a:rPr lang="ru-RU" sz="3600" b="1" dirty="0"/>
              <a:t>)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3130368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ru-RU" sz="2500" dirty="0"/>
              <a:t>Ботанический </a:t>
            </a:r>
            <a:r>
              <a:rPr lang="ru-RU" sz="2500" dirty="0"/>
              <a:t>памятник природы создан для сохранения экосистемы соснового леса. Памятник природы Хвойный бор представляет собой единый массив средневозрастного и </a:t>
            </a:r>
            <a:r>
              <a:rPr lang="ru-RU" sz="2500" dirty="0" err="1"/>
              <a:t>старовозрастного</a:t>
            </a:r>
            <a:r>
              <a:rPr lang="ru-RU" sz="2500" dirty="0"/>
              <a:t> леса. Возрастной состав леса неоднородный, чаще всего </a:t>
            </a:r>
            <a:r>
              <a:rPr lang="ru-RU" sz="2500" dirty="0" err="1"/>
              <a:t>црисутствует</a:t>
            </a:r>
            <a:r>
              <a:rPr lang="ru-RU" sz="2500" dirty="0"/>
              <a:t> </a:t>
            </a:r>
            <a:r>
              <a:rPr lang="ru-RU" sz="2500" dirty="0" err="1"/>
              <a:t>ryстой</a:t>
            </a:r>
            <a:r>
              <a:rPr lang="ru-RU" sz="2500" dirty="0"/>
              <a:t> подрост и подлесок из лещины и других кустарников. Наиболее </a:t>
            </a:r>
            <a:r>
              <a:rPr lang="ru-RU" sz="2500" dirty="0" err="1"/>
              <a:t>старовозрастные</a:t>
            </a:r>
            <a:r>
              <a:rPr lang="ru-RU" sz="2500" dirty="0"/>
              <a:t> насаждения в пределах памятника природы встречаются в его южной части, при этом  возраст некоторых сосен достигает 170 лет.</a:t>
            </a:r>
          </a:p>
          <a:p>
            <a:pPr marL="64008" indent="0" algn="just">
              <a:buNone/>
            </a:pPr>
            <a:r>
              <a:rPr lang="ru-RU" sz="2500" dirty="0"/>
              <a:t>В центральной части лесного массива ранее располагалась база отдыха Александровского радиозавода. В настоящее время на этом месте сохранились лишь остатки разрушенных кирпичных зданий, а весь данный участок покрыт таким же хвойным и смешанным лесом. В целом, памятник природы находится в достаточно хорошем состоянии, экосистема обладает всеми признаками устойчивого лесного сообщества. Имеются достаточно продуктивные ягодники (черничники и земляничники). На территории памятника природы отмечено произрастание печёночницы благородной, занесённой в Красную </a:t>
            </a:r>
            <a:r>
              <a:rPr lang="ru-RU" sz="2500" dirty="0" err="1"/>
              <a:t>книry</a:t>
            </a:r>
            <a:r>
              <a:rPr lang="ru-RU" sz="2500" dirty="0"/>
              <a:t> Владимирской области. </a:t>
            </a:r>
          </a:p>
          <a:p>
            <a:pPr marL="64008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67232"/>
            <a:ext cx="55446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90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ПОГАНАЯ ЛОХАНЬ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45720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1200" dirty="0"/>
              <a:t>Ландшафтный природный заказник образован в целях сохранения карстового озера В центре заказника очень красивое место, говорят - место падения метеорита. Хотя на самом деле, это место </a:t>
            </a:r>
            <a:r>
              <a:rPr lang="ru-RU" sz="1200" dirty="0" err="1"/>
              <a:t>покланения</a:t>
            </a:r>
            <a:r>
              <a:rPr lang="ru-RU" sz="1200" dirty="0"/>
              <a:t> языческим богам образовалось благодаря карстовому разлому. Интересным явлением можно назвать озеро в центре воронки, которое то появляется, то </a:t>
            </a:r>
            <a:r>
              <a:rPr lang="ru-RU" sz="1200" dirty="0" smtClean="0"/>
              <a:t>исчезает. 86</a:t>
            </a:r>
            <a:r>
              <a:rPr lang="ru-RU" sz="1200" dirty="0"/>
              <a:t>% площади заказника занимают леса, отнесённые к </a:t>
            </a:r>
            <a:r>
              <a:rPr lang="ru-RU" sz="1200" dirty="0" err="1"/>
              <a:t>подзоне</a:t>
            </a:r>
            <a:r>
              <a:rPr lang="ru-RU" sz="1200" dirty="0"/>
              <a:t> хвойно-широколиственных, 12% - сенокосы и пастбища. В лесных массивах преобладают широколиственно-еловые и сосновые леса, которые составляют около 70% лесов данной территории. 2/3 хвойных лесов представлены елью, остальные – сосной.</a:t>
            </a:r>
            <a:br>
              <a:rPr lang="ru-RU" sz="1200" dirty="0"/>
            </a:br>
            <a:r>
              <a:rPr lang="ru-RU" sz="1200" dirty="0"/>
              <a:t>Лиственные леса составляют около 30% от общей площади лесов. Из мелколиственных пород преобладающей является берёза, второй – осина. </a:t>
            </a:r>
            <a:r>
              <a:rPr lang="ru-RU" sz="1200" dirty="0" smtClean="0"/>
              <a:t> Широколиственно-еловые </a:t>
            </a:r>
            <a:r>
              <a:rPr lang="ru-RU" sz="1200" dirty="0"/>
              <a:t>леса приурочены к довольно богатым слабоподзолистым и светло-серым лесным почвам. В этих лесах преобладающей породой является ель. Из широколиственных пород встречаются вяз, дуб, липа, клён. Моховой покров развит слабо, лишайники в надземном покрове совсем отсутствуют.  </a:t>
            </a:r>
            <a:r>
              <a:rPr lang="ru-RU" sz="1200" dirty="0" smtClean="0"/>
              <a:t> Луговая </a:t>
            </a:r>
            <a:r>
              <a:rPr lang="ru-RU" sz="1200" dirty="0"/>
              <a:t>растительность представлена суходольными, низинными и пойменными лугами. На бедных почвах нормальных суходолов в травостоях преобладают полевица тонкая, душистый колосок; на более богатых почвах – овсяница луговая, тимофеевка луговая, мятлики луговой и узколистный, клевера горный и </a:t>
            </a:r>
            <a:r>
              <a:rPr lang="ru-RU" sz="1200" dirty="0" smtClean="0"/>
              <a:t>луговой. На </a:t>
            </a:r>
            <a:r>
              <a:rPr lang="ru-RU" sz="1200" dirty="0"/>
              <a:t>сбитых лугах господствуют мятлик однолетний, полевица тонкая, клевер ползучий, тысячелистник, спорыш, манжетка. </a:t>
            </a:r>
            <a:r>
              <a:rPr lang="ru-RU" sz="1200" dirty="0" smtClean="0"/>
              <a:t>На </a:t>
            </a:r>
            <a:r>
              <a:rPr lang="ru-RU" sz="1200" dirty="0"/>
              <a:t>временно-переувлажнённых суходолах доминирует щучка, из других злаков – мятлик луговой, душистый колосок; из разнотравья – лапчатка гусиная, лютик едкий, черноголовка.</a:t>
            </a:r>
            <a:endParaRPr lang="ru-RU" sz="1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76" y="3789040"/>
            <a:ext cx="475252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86440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КАБЛУКОВО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2338280"/>
          </a:xfrm>
        </p:spPr>
        <p:txBody>
          <a:bodyPr>
            <a:normAutofit fontScale="47500" lnSpcReduction="20000"/>
          </a:bodyPr>
          <a:lstStyle/>
          <a:p>
            <a:pPr marL="64008" indent="0" algn="just">
              <a:buNone/>
            </a:pPr>
            <a:r>
              <a:rPr lang="ru-RU" dirty="0"/>
              <a:t>Гидрологический природный заказник создан в целях сохранения уникальной родниковой системы, </a:t>
            </a:r>
            <a:r>
              <a:rPr lang="ru-RU" dirty="0" err="1"/>
              <a:t>природно</a:t>
            </a:r>
            <a:r>
              <a:rPr lang="ru-RU" dirty="0"/>
              <a:t> - исторического ландшафта вокруг нее, ценного в экологическом, культурном и эстетическом отношениях. Центром заказника считается родник, выходящий из известковых отложений. В народе он называется Святой источник "</a:t>
            </a:r>
            <a:r>
              <a:rPr lang="ru-RU" dirty="0" err="1"/>
              <a:t>Серебрянный</a:t>
            </a:r>
            <a:r>
              <a:rPr lang="ru-RU" dirty="0"/>
              <a:t>". Согласно историческим данным, именно отсюда, брал воду к своему столу Иван Грозный.</a:t>
            </a:r>
          </a:p>
          <a:p>
            <a:pPr marL="64008" indent="0" algn="just">
              <a:buNone/>
            </a:pPr>
            <a:r>
              <a:rPr lang="ru-RU" dirty="0"/>
              <a:t>Травяной покров представлен </a:t>
            </a:r>
            <a:r>
              <a:rPr lang="ru-RU" dirty="0" err="1"/>
              <a:t>широкотравьем</a:t>
            </a:r>
            <a:r>
              <a:rPr lang="ru-RU" dirty="0"/>
              <a:t>, в котором преобладают осока волосистая и сныть. Наиболее богат видовой состав пойменных лугов р. Большой </a:t>
            </a:r>
            <a:r>
              <a:rPr lang="ru-RU" dirty="0" err="1"/>
              <a:t>Киржач</a:t>
            </a:r>
            <a:r>
              <a:rPr lang="ru-RU" dirty="0"/>
              <a:t>, представленный </a:t>
            </a:r>
            <a:r>
              <a:rPr lang="ru-RU" dirty="0" err="1"/>
              <a:t>мелкозлаковыми</a:t>
            </a:r>
            <a:r>
              <a:rPr lang="ru-RU" dirty="0"/>
              <a:t>, </a:t>
            </a:r>
            <a:r>
              <a:rPr lang="ru-RU" dirty="0" err="1"/>
              <a:t>кострово</a:t>
            </a:r>
            <a:r>
              <a:rPr lang="ru-RU" dirty="0"/>
              <a:t>-пырейными, ежовыми, бобовыми и др.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943600" cy="3940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НЕМЕЦКИЕ ГОРЫ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507288" cy="2338280"/>
          </a:xfrm>
        </p:spPr>
        <p:txBody>
          <a:bodyPr>
            <a:normAutofit fontScale="55000" lnSpcReduction="20000"/>
          </a:bodyPr>
          <a:lstStyle/>
          <a:p>
            <a:pPr marL="64008" indent="0" algn="just">
              <a:buNone/>
            </a:pPr>
            <a:r>
              <a:rPr lang="ru-RU" dirty="0"/>
              <a:t>«</a:t>
            </a:r>
            <a:r>
              <a:rPr lang="ru-RU" b="1" dirty="0"/>
              <a:t>Немецкие горы</a:t>
            </a:r>
            <a:r>
              <a:rPr lang="ru-RU" dirty="0"/>
              <a:t>» - это </a:t>
            </a:r>
            <a:r>
              <a:rPr lang="ru-RU" dirty="0" err="1"/>
              <a:t>водоохранная</a:t>
            </a:r>
            <a:r>
              <a:rPr lang="ru-RU" dirty="0"/>
              <a:t> зона рек Серой и </a:t>
            </a:r>
            <a:r>
              <a:rPr lang="ru-RU" dirty="0" err="1"/>
              <a:t>Нюньги</a:t>
            </a:r>
            <a:r>
              <a:rPr lang="ru-RU" dirty="0"/>
              <a:t>, а так же части зеленой зоны города Александрова. Здесь были найдены поселения людей 13-16 вв., останки монастыря </a:t>
            </a:r>
            <a:r>
              <a:rPr lang="ru-RU" dirty="0" err="1"/>
              <a:t>Симеона</a:t>
            </a:r>
            <a:r>
              <a:rPr lang="ru-RU" dirty="0"/>
              <a:t> Столпника, основателем которого считается Иван Грозный. Монастырь был разрушен в годы польско-литовской интервенции 1609-1612 гг. В 16 веке вблизи него располагался посольский двор Ивана IV . В народе в то время всех иностранцев, прибывающих в Россию, называли «немцами». Отсюда и произошло название местности «Немецкие горы». Здесь со своими «потешными полками» в 1689 году проводил учения Петр I.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911215" cy="3526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СОСНОВЫЙ БОР (</a:t>
            </a:r>
            <a:r>
              <a:rPr lang="ru-RU" b="1" dirty="0" err="1">
                <a:effectLst/>
              </a:rPr>
              <a:t>Крутец</a:t>
            </a:r>
            <a:r>
              <a:rPr lang="ru-RU" b="1" dirty="0">
                <a:effectLst/>
              </a:rPr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1834224"/>
          </a:xfrm>
        </p:spPr>
        <p:txBody>
          <a:bodyPr>
            <a:normAutofit fontScale="47500" lnSpcReduction="20000"/>
          </a:bodyPr>
          <a:lstStyle/>
          <a:p>
            <a:pPr marL="64008" indent="0" algn="just">
              <a:buNone/>
            </a:pPr>
            <a:r>
              <a:rPr lang="ru-RU" dirty="0"/>
              <a:t>Когда-то на этих землях находился Успенский мужской монастырь 14 века, достигнув рассвета в эпоху Ивана Грозного, был разрушен и разграблен польским войском гетмана Яна Спагетти. В 17 веке здесь располагалось имение сподвижника Петра Великого генерал-аншефа И. И. Бутурлина. В 19 веке усадьба переходит </a:t>
            </a:r>
            <a:r>
              <a:rPr lang="ru-RU" dirty="0" err="1"/>
              <a:t>александровскому</a:t>
            </a:r>
            <a:r>
              <a:rPr lang="ru-RU" dirty="0"/>
              <a:t> фабриканту В. П. Зубову, который заново ее отстраивает. В этой зоне находится курганный могильник славян 11-12 вв., поселения 13-14 вв. Расположенная недалеко </a:t>
            </a:r>
            <a:r>
              <a:rPr lang="ru-RU" b="1" dirty="0"/>
              <a:t>реликтовая хвойная </a:t>
            </a:r>
            <a:r>
              <a:rPr lang="ru-RU" b="1" dirty="0" err="1"/>
              <a:t>роща</a:t>
            </a:r>
            <a:r>
              <a:rPr lang="ru-RU" dirty="0" err="1"/>
              <a:t>является</a:t>
            </a:r>
            <a:r>
              <a:rPr lang="ru-RU" dirty="0"/>
              <a:t> памятником природы. К землям рекреационного назначения относится водохранилище возле села </a:t>
            </a:r>
            <a:r>
              <a:rPr lang="ru-RU" dirty="0" err="1"/>
              <a:t>Крутец</a:t>
            </a:r>
            <a:r>
              <a:rPr lang="ru-RU" dirty="0"/>
              <a:t> и деревни Новинки.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12" y="2636912"/>
            <a:ext cx="5616624" cy="41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РОДНИК «САДАВСКИЙ» (Мошково)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363272" cy="1690208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ru-RU" dirty="0"/>
              <a:t>Водный памятник природы создан для сохранения чистой питьевой воды. Вода в роднике холодная и приятная на вкус. Местные жители обустроили родник и приходят сюда за водой. Так же рядом находятся садовые участки, собственники которых, так же приходят к роднику за питьевой водой.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4" y="3354688"/>
            <a:ext cx="5328592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94928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68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1060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Заповедные места Александровского района</vt:lpstr>
      <vt:lpstr>Презентация PowerPoint</vt:lpstr>
      <vt:lpstr>ДИЧКОВСКОЕ ОЗЕРО (Александров) </vt:lpstr>
      <vt:lpstr>ХВОЙНЫЙ БОР (Большое Шимоново) </vt:lpstr>
      <vt:lpstr>ПОГАНАЯ ЛОХАНЬ</vt:lpstr>
      <vt:lpstr>КАБЛУКОВО</vt:lpstr>
      <vt:lpstr>НЕМЕЦКИЕ ГОРЫ</vt:lpstr>
      <vt:lpstr>СОСНОВЫЙ БОР (Крутец)</vt:lpstr>
      <vt:lpstr>РОДНИК «САДАВСКИЙ» (Мошково)</vt:lpstr>
      <vt:lpstr>УРОЧИЩЕ «ДУБКИ» </vt:lpstr>
      <vt:lpstr>ШУЙСКИЕ ПОЛОСКИ</vt:lpstr>
      <vt:lpstr>БЕЛЯЕВА ГОРА</vt:lpstr>
      <vt:lpstr>ЗОЛОТАЯ ЧАША</vt:lpstr>
      <vt:lpstr>МАХРА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Заповедные места Александровского района</dc:title>
  <dc:creator>User</dc:creator>
  <cp:lastModifiedBy>User</cp:lastModifiedBy>
  <cp:revision>6</cp:revision>
  <dcterms:created xsi:type="dcterms:W3CDTF">2025-01-16T08:18:18Z</dcterms:created>
  <dcterms:modified xsi:type="dcterms:W3CDTF">2025-01-16T10:13:43Z</dcterms:modified>
</cp:coreProperties>
</file>