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8" r:id="rId1"/>
  </p:sldMasterIdLst>
  <p:sldIdLst>
    <p:sldId id="301" r:id="rId2"/>
    <p:sldId id="265" r:id="rId3"/>
    <p:sldId id="257" r:id="rId4"/>
    <p:sldId id="259" r:id="rId5"/>
    <p:sldId id="264" r:id="rId6"/>
    <p:sldId id="269" r:id="rId7"/>
    <p:sldId id="278" r:id="rId8"/>
    <p:sldId id="279" r:id="rId9"/>
    <p:sldId id="298" r:id="rId10"/>
    <p:sldId id="299" r:id="rId11"/>
    <p:sldId id="300" r:id="rId12"/>
    <p:sldId id="294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B050"/>
    <a:srgbClr val="239F1D"/>
    <a:srgbClr val="00CC66"/>
    <a:srgbClr val="1A7515"/>
    <a:srgbClr val="CC9900"/>
    <a:srgbClr val="213BFF"/>
    <a:srgbClr val="35C8EB"/>
    <a:srgbClr val="95E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0" autoAdjust="0"/>
    <p:restoredTop sz="94516" autoAdjust="0"/>
  </p:normalViewPr>
  <p:slideViewPr>
    <p:cSldViewPr>
      <p:cViewPr varScale="1">
        <p:scale>
          <a:sx n="83" d="100"/>
          <a:sy n="83" d="100"/>
        </p:scale>
        <p:origin x="-140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C4EE426-F45E-4024-8B56-C79C28805B9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33400" y="3924300"/>
            <a:ext cx="40005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86300" y="1828800"/>
            <a:ext cx="40005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22BEF-E91D-47C2-A6BC-F4C3EBB17B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3400" y="1828800"/>
            <a:ext cx="40005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33400" y="3924300"/>
            <a:ext cx="8153400" cy="1943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78DB-208A-4B76-AE19-B1394E5091C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EE723712-7416-4D29-8540-F5981B2C809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C26EA-DB1E-42B0-95E5-92EE557CD2E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88584-9417-4BE6-9945-F270BC3999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ACA3794-DD69-46FC-85CA-FAEBE8D1E5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3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25205"/>
            <a:ext cx="8686800" cy="4525963"/>
          </a:xfrm>
        </p:spPr>
        <p:txBody>
          <a:bodyPr>
            <a:normAutofit lnSpcReduction="10000"/>
          </a:bodyPr>
          <a:lstStyle/>
          <a:p>
            <a:pPr marL="0" lvl="0" indent="0" algn="ctr">
              <a:buClrTx/>
              <a:buSzTx/>
              <a:buNone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Tx/>
              <a:buSzTx/>
              <a:buNone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Tx/>
              <a:buSzTx/>
              <a:buNone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Tx/>
              <a:buSzTx/>
              <a:buNone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Tx/>
              <a:buSzTx/>
              <a:buNone/>
            </a:pPr>
            <a:endParaRPr lang="ru-RU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Tx/>
              <a:buSzTx/>
              <a:buNone/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buClrTx/>
              <a:buSzTx/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Заведующий </a:t>
            </a:r>
          </a:p>
          <a:p>
            <a:pPr marL="0" lvl="0" indent="0" algn="r">
              <a:buClrTx/>
              <a:buSzTx/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Лере-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Планд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Альбина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Николаевна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ClrTx/>
              <a:buSzTx/>
              <a:buFont typeface="Arial" pitchFamily="34" charset="0"/>
              <a:buChar char="•"/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ClrTx/>
              <a:buSzTx/>
              <a:buFont typeface="Arial" pitchFamily="34" charset="0"/>
              <a:buChar char="•"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>
              <a:buClrTx/>
              <a:buSzTx/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8(49244) 6-31-33</a:t>
            </a:r>
          </a:p>
          <a:p>
            <a:pPr lvl="0" algn="r">
              <a:buClrTx/>
              <a:buSzTx/>
              <a:buFont typeface="Arial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DOY12@yandex.ru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601655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Владимирская область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lvl="0" indent="0" algn="ctr"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Александров, ул.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Кубасова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 2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Муниципальное бюджетное дошкольное образовательное учреждение "Центр развития ребенка-детский сад № 12"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>
            <a:off x="827584" y="2276475"/>
            <a:ext cx="7704856" cy="18005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56"/>
              </a:avLst>
            </a:prstTxWarp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ru-RU" sz="3600" b="1" kern="10" dirty="0" smtClean="0">
                <a:ln/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 проект по </a:t>
            </a:r>
            <a:r>
              <a:rPr lang="ru-RU" sz="3600" b="1" kern="10" dirty="0">
                <a:ln/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социальной адаптации</a:t>
            </a:r>
          </a:p>
          <a:p>
            <a:pPr algn="ctr">
              <a:defRPr/>
            </a:pPr>
            <a:r>
              <a:rPr lang="ru-RU" sz="3600" b="1" kern="10" dirty="0">
                <a:ln/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детей с </a:t>
            </a:r>
            <a:r>
              <a:rPr lang="ru-RU" sz="3600" b="1" kern="10" dirty="0" smtClean="0">
                <a:ln/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ОВЗ</a:t>
            </a:r>
            <a:endParaRPr lang="ru-RU" sz="3600" b="1" kern="10" dirty="0">
              <a:ln/>
              <a:solidFill>
                <a:schemeClr val="tx2">
                  <a:lumMod val="75000"/>
                </a:schemeClr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ru-RU" sz="3600" b="1" kern="10" dirty="0">
                <a:ln/>
                <a:solidFill>
                  <a:schemeClr val="tx2">
                    <a:lumMod val="75000"/>
                  </a:schemeClr>
                </a:solidFill>
                <a:latin typeface="+mj-lt"/>
                <a:cs typeface="Arial" pitchFamily="34" charset="0"/>
              </a:rPr>
              <a:t>"Живем вместе"</a:t>
            </a:r>
          </a:p>
        </p:txBody>
      </p:sp>
    </p:spTree>
    <p:extLst>
      <p:ext uri="{BB962C8B-B14F-4D97-AF65-F5344CB8AC3E}">
        <p14:creationId xmlns:p14="http://schemas.microsoft.com/office/powerpoint/2010/main" val="209169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95536" y="188640"/>
            <a:ext cx="8153400" cy="3168352"/>
          </a:xfrm>
        </p:spPr>
        <p:txBody>
          <a:bodyPr>
            <a:noAutofit/>
          </a:bodyPr>
          <a:lstStyle/>
          <a:p>
            <a:pPr algn="just"/>
            <a:r>
              <a:rPr lang="ru-RU" sz="1600" dirty="0"/>
              <a:t>Важным элементом работы направленной на развитие коммуникативных навыков является обучение детей анализу межличностных отношений и умению регулировать возникающие конфликты. Для достижения этой цели необходимо обеспечить ребенку комфортное существование в среде сверстников и оградить его от одиночества и изоляции, важно чтобы он чувствовал причастность к коллективу. </a:t>
            </a:r>
          </a:p>
          <a:p>
            <a:pPr algn="just"/>
            <a:r>
              <a:rPr lang="ru-RU" sz="1600" dirty="0"/>
              <a:t>Для этого организованна система взаимодействия «ребенок – взрослый», «ребенок - сверстник». Наши дети не изолированы в рамках одной группы. Они являются активными участниками мероприятий в ДОУ (спортивный досуг, праздничные мероприятия, конкурсы). Кроме того, для взаимодействия детей со сверстниками из обще-развивающих групп и других групп компенсирующей направленности проводятся совместные мероприятия «К нам гости пришли», «Мы в гостях». </a:t>
            </a:r>
          </a:p>
          <a:p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60209"/>
            <a:ext cx="3384376" cy="336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501008"/>
            <a:ext cx="4431797" cy="304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284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96" y="332656"/>
            <a:ext cx="4947268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91" y="3401552"/>
            <a:ext cx="4378009" cy="331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" y="3717032"/>
            <a:ext cx="4684021" cy="285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" y="260648"/>
            <a:ext cx="4016350" cy="33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2681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WordArt 4"/>
          <p:cNvSpPr>
            <a:spLocks noChangeArrowheads="1" noChangeShapeType="1" noTextEdit="1"/>
          </p:cNvSpPr>
          <p:nvPr/>
        </p:nvSpPr>
        <p:spPr bwMode="auto">
          <a:xfrm>
            <a:off x="2071670" y="1643050"/>
            <a:ext cx="5329238" cy="32400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</a:t>
            </a:r>
          </a:p>
          <a:p>
            <a:pPr algn="ctr"/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611188" y="333375"/>
            <a:ext cx="7920037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2000" b="1" dirty="0">
                <a:solidFill>
                  <a:srgbClr val="A50021"/>
                </a:solidFill>
              </a:rPr>
              <a:t>	</a:t>
            </a: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</a:rPr>
              <a:t>Данный проект рассчитан на педагогов и специалистов ДОУ, работающих с детьми с ОВЗ в группах компенсирующей направленности.</a:t>
            </a:r>
          </a:p>
          <a:p>
            <a:pPr algn="just">
              <a:spcBef>
                <a:spcPct val="50000"/>
              </a:spcBef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</a:rPr>
              <a:t>	Личностное развитие ребенка наиболее успешно осуществляется, когда ребенок контактирует и с нормально развивающимися детьми, и с детьми, имеющими аналогичные либо другие проблемы в развитии.</a:t>
            </a:r>
          </a:p>
          <a:p>
            <a:pPr algn="just">
              <a:spcBef>
                <a:spcPct val="50000"/>
              </a:spcBef>
            </a:pPr>
            <a:endParaRPr lang="ru-RU" alt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endParaRPr lang="ru-RU" alt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endParaRPr lang="ru-RU" alt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endParaRPr lang="ru-RU" alt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ct val="50000"/>
              </a:spcBef>
            </a:pPr>
            <a:r>
              <a:rPr lang="ru-RU" altLang="ru-RU" sz="2000" b="1" dirty="0">
                <a:solidFill>
                  <a:schemeClr val="tx2">
                    <a:lumMod val="75000"/>
                  </a:schemeClr>
                </a:solidFill>
              </a:rPr>
              <a:t>	Контакты с нормально развивающимися детьми способствует успешной адаптации в обществе; контакты с детьми, имеющими проблемы в развитии,  предотвращают формирование ощущения собственной исключительности и неполноценности.</a:t>
            </a:r>
          </a:p>
        </p:txBody>
      </p:sp>
      <p:pic>
        <p:nvPicPr>
          <p:cNvPr id="14338" name="Picture 3" descr="kisspng-clip-art-circle-time-illustration-image-kindergart-llmalo-maestro-5c7d7091d279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708275"/>
            <a:ext cx="2447925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5"/>
          <p:cNvSpPr txBox="1">
            <a:spLocks noChangeArrowheads="1"/>
          </p:cNvSpPr>
          <p:nvPr/>
        </p:nvSpPr>
        <p:spPr bwMode="auto">
          <a:xfrm>
            <a:off x="611189" y="476250"/>
            <a:ext cx="76332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Состав участников проекта: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427799" y="999469"/>
            <a:ext cx="44288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</a:rPr>
              <a:t>Лере-</a:t>
            </a:r>
            <a:r>
              <a:rPr lang="ru-RU" altLang="ru-RU" b="1" dirty="0" err="1">
                <a:solidFill>
                  <a:schemeClr val="tx2">
                    <a:lumMod val="75000"/>
                  </a:schemeClr>
                </a:solidFill>
              </a:rPr>
              <a:t>Планд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</a:rPr>
              <a:t> А.Н. – заведующий МБДОУ ЦРР №12;</a:t>
            </a:r>
          </a:p>
          <a:p>
            <a:pPr algn="just">
              <a:spcBef>
                <a:spcPct val="50000"/>
              </a:spcBef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</a:rPr>
              <a:t>высшая квалификационная категория; </a:t>
            </a:r>
          </a:p>
          <a:p>
            <a:pPr algn="just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награждена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</a:rPr>
              <a:t>значком Отличник Народного просвещения;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type="subTitle" idx="1"/>
          </p:nvPr>
        </p:nvSpPr>
        <p:spPr>
          <a:xfrm>
            <a:off x="377255" y="4653136"/>
            <a:ext cx="4608512" cy="2447925"/>
          </a:xfrm>
        </p:spPr>
        <p:txBody>
          <a:bodyPr>
            <a:normAutofit/>
          </a:bodyPr>
          <a:lstStyle/>
          <a:p>
            <a:pPr algn="just" eaLnBrk="1" hangingPunct="1">
              <a:buFont typeface="Wingdings 3" pitchFamily="18" charset="2"/>
              <a:buNone/>
            </a:pPr>
            <a:r>
              <a:rPr lang="ru-RU" altLang="ru-RU" sz="2000" b="1" dirty="0" smtClean="0">
                <a:solidFill>
                  <a:srgbClr val="A50021"/>
                </a:solidFill>
              </a:rPr>
              <a:t>   </a:t>
            </a: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</a:rPr>
              <a:t>Филичева Е.П. – заместитель заведующего МБДОУ ЦРР №12;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</a:rPr>
              <a:t>    высшая квалификационная категория; </a:t>
            </a:r>
          </a:p>
          <a:p>
            <a:pPr algn="just" eaLnBrk="1" hangingPunct="1">
              <a:buFont typeface="Wingdings 3" pitchFamily="18" charset="2"/>
              <a:buNone/>
            </a:pPr>
            <a:r>
              <a:rPr lang="ru-RU" altLang="ru-RU" sz="1800" b="1" dirty="0" smtClean="0">
                <a:solidFill>
                  <a:schemeClr val="tx2">
                    <a:lumMod val="75000"/>
                  </a:schemeClr>
                </a:solidFill>
              </a:rPr>
              <a:t>    Награждена почетной грамотой Министерства образования и науки Российской Федерации</a:t>
            </a:r>
          </a:p>
          <a:p>
            <a:pPr algn="just" eaLnBrk="1" hangingPunct="1">
              <a:buFont typeface="Wingdings 3" pitchFamily="18" charset="2"/>
              <a:buNone/>
            </a:pPr>
            <a:endParaRPr lang="ru-RU" altLang="ru-RU" sz="2000" b="1" dirty="0" smtClean="0">
              <a:solidFill>
                <a:srgbClr val="A50021"/>
              </a:solidFill>
            </a:endParaRPr>
          </a:p>
          <a:p>
            <a:pPr algn="just" eaLnBrk="1" hangingPunct="1">
              <a:buFont typeface="Wingdings 3" pitchFamily="18" charset="2"/>
              <a:buNone/>
            </a:pPr>
            <a:endParaRPr lang="ru-RU" altLang="ru-RU" sz="2000" b="1" dirty="0" smtClean="0">
              <a:solidFill>
                <a:srgbClr val="A50021"/>
              </a:solidFill>
            </a:endParaRPr>
          </a:p>
        </p:txBody>
      </p:sp>
      <p:pic>
        <p:nvPicPr>
          <p:cNvPr id="6" name="Picture 4" descr="1648460457036"/>
          <p:cNvPicPr>
            <a:picLocks noChangeAspect="1" noChangeArrowheads="1"/>
          </p:cNvPicPr>
          <p:nvPr/>
        </p:nvPicPr>
        <p:blipFill>
          <a:blip r:embed="rId2" cstate="print"/>
          <a:srcRect l="19002" t="8719" r="8344" b="2274"/>
          <a:stretch>
            <a:fillRect/>
          </a:stretch>
        </p:blipFill>
        <p:spPr bwMode="auto">
          <a:xfrm>
            <a:off x="594061" y="991477"/>
            <a:ext cx="3097039" cy="283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1648460456975"/>
          <p:cNvPicPr>
            <a:picLocks noChangeAspect="1" noChangeArrowheads="1"/>
          </p:cNvPicPr>
          <p:nvPr/>
        </p:nvPicPr>
        <p:blipFill>
          <a:blip r:embed="rId3" cstate="print"/>
          <a:srcRect l="8818" t="4999" r="17889" b="9996"/>
          <a:stretch>
            <a:fillRect/>
          </a:stretch>
        </p:blipFill>
        <p:spPr bwMode="auto">
          <a:xfrm>
            <a:off x="5384634" y="3830124"/>
            <a:ext cx="3187592" cy="276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 descr="164846045768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9996" b="5623"/>
          <a:stretch>
            <a:fillRect/>
          </a:stretch>
        </p:blipFill>
        <p:spPr>
          <a:xfrm>
            <a:off x="4644008" y="0"/>
            <a:ext cx="1924061" cy="2168872"/>
          </a:xfrm>
        </p:spPr>
      </p:pic>
      <p:sp>
        <p:nvSpPr>
          <p:cNvPr id="17409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2123728" y="93352"/>
            <a:ext cx="2592288" cy="1991048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None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   Шипина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И.Б.–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учитель дефектолог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;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None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     высшая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квалификационная категория;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SzPct val="75000"/>
              <a:buFont typeface="Arial" charset="0"/>
              <a:buNone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  награждена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значком Отличник Народного просвещения;</a:t>
            </a:r>
          </a:p>
          <a:p>
            <a:pPr eaLnBrk="1" hangingPunct="1">
              <a:lnSpc>
                <a:spcPct val="70000"/>
              </a:lnSpc>
              <a:buFont typeface="Arial" charset="0"/>
              <a:buChar char="•"/>
            </a:pPr>
            <a:endParaRPr lang="ru-RU" altLang="ru-RU" sz="1900" dirty="0" smtClean="0">
              <a:solidFill>
                <a:srgbClr val="9011EF"/>
              </a:solidFill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</a:pPr>
            <a:endParaRPr lang="ru-RU" altLang="ru-RU" sz="1800" dirty="0" smtClean="0">
              <a:solidFill>
                <a:srgbClr val="9011EF"/>
              </a:solidFill>
            </a:endParaRPr>
          </a:p>
        </p:txBody>
      </p:sp>
      <p:sp>
        <p:nvSpPr>
          <p:cNvPr id="17410" name="Rectangle 15"/>
          <p:cNvSpPr>
            <a:spLocks noChangeArrowheads="1"/>
          </p:cNvSpPr>
          <p:nvPr/>
        </p:nvSpPr>
        <p:spPr bwMode="auto">
          <a:xfrm>
            <a:off x="6516216" y="84672"/>
            <a:ext cx="2808312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Илларионова М.Ю. – педагог-психолог;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Высшая квалификационная категория;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награждена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Почетной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грамотой управления образования</a:t>
            </a:r>
          </a:p>
        </p:txBody>
      </p:sp>
      <p:pic>
        <p:nvPicPr>
          <p:cNvPr id="17412" name="Picture 7" descr="1648460457829"/>
          <p:cNvPicPr>
            <a:picLocks noChangeAspect="1" noChangeArrowheads="1"/>
          </p:cNvPicPr>
          <p:nvPr/>
        </p:nvPicPr>
        <p:blipFill>
          <a:blip r:embed="rId3" cstate="print"/>
          <a:srcRect l="11772" t="3955" r="-293" b="7344"/>
          <a:stretch>
            <a:fillRect/>
          </a:stretch>
        </p:blipFill>
        <p:spPr bwMode="auto">
          <a:xfrm>
            <a:off x="0" y="116633"/>
            <a:ext cx="230425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 rot="10800000" flipV="1">
            <a:off x="6751435" y="2080379"/>
            <a:ext cx="20882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Ремешкова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А.Д. – учитель -логопед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первая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квалификационная категория; </a:t>
            </a:r>
            <a:endParaRPr lang="ru-RU" alt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награждена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Почетной 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грамотой управления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образования;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 rot="10800000" flipV="1">
            <a:off x="2411953" y="2167574"/>
            <a:ext cx="20881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 err="1">
                <a:solidFill>
                  <a:schemeClr val="tx2">
                    <a:lumMod val="75000"/>
                  </a:schemeClr>
                </a:solidFill>
              </a:rPr>
              <a:t>Ревунова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 И.В.- учитель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-логопед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; </a:t>
            </a:r>
          </a:p>
          <a:p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высшая квалификационная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категория; </a:t>
            </a:r>
            <a:endParaRPr lang="ru-RU" alt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награждена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Почетной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грамотой Министерства образования;</a:t>
            </a:r>
          </a:p>
        </p:txBody>
      </p:sp>
      <p:pic>
        <p:nvPicPr>
          <p:cNvPr id="8" name="Picture 6" descr="1648460456918"/>
          <p:cNvPicPr>
            <a:picLocks noChangeAspect="1" noChangeArrowheads="1"/>
          </p:cNvPicPr>
          <p:nvPr/>
        </p:nvPicPr>
        <p:blipFill>
          <a:blip r:embed="rId4" cstate="print"/>
          <a:srcRect l="5550" r="10011" b="10562"/>
          <a:stretch>
            <a:fillRect/>
          </a:stretch>
        </p:blipFill>
        <p:spPr bwMode="auto">
          <a:xfrm rot="10800000" flipV="1">
            <a:off x="35495" y="2213247"/>
            <a:ext cx="2260678" cy="179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164846045716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 rot="10800000" flipV="1">
            <a:off x="4462646" y="2254407"/>
            <a:ext cx="2271395" cy="1750657"/>
          </a:xfrm>
        </p:spPr>
      </p:pic>
      <p:sp>
        <p:nvSpPr>
          <p:cNvPr id="10" name="Rectangle 11"/>
          <p:cNvSpPr txBox="1">
            <a:spLocks noChangeArrowheads="1"/>
          </p:cNvSpPr>
          <p:nvPr/>
        </p:nvSpPr>
        <p:spPr>
          <a:xfrm rot="10800000" flipV="1">
            <a:off x="2288263" y="4391759"/>
            <a:ext cx="2592291" cy="1757636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fontAlgn="auto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ct val="75000"/>
              <a:buFont typeface="Wingdings 2"/>
              <a:buNone/>
              <a:defRPr/>
            </a:pPr>
            <a:r>
              <a:rPr lang="ru-RU" altLang="ru-RU" sz="6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Лысова М.С.- музыкальный руководитель; </a:t>
            </a:r>
          </a:p>
          <a:p>
            <a:pPr marL="109728" indent="0" fontAlgn="auto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ct val="75000"/>
              <a:buFont typeface="Wingdings 2"/>
              <a:buNone/>
              <a:defRPr/>
            </a:pPr>
            <a:r>
              <a:rPr lang="ru-RU" altLang="ru-RU" sz="6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высшая квалификационная категория; </a:t>
            </a:r>
          </a:p>
          <a:p>
            <a:pPr marL="109728" indent="0" fontAlgn="auto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ct val="75000"/>
              <a:buFont typeface="Wingdings 2"/>
              <a:buNone/>
              <a:defRPr/>
            </a:pPr>
            <a:r>
              <a:rPr lang="ru-RU" altLang="ru-RU" sz="6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награждена знаком Почетный работник общего образования РФ;</a:t>
            </a:r>
          </a:p>
          <a:p>
            <a:pPr marL="365760" indent="-256032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dirty="0">
              <a:solidFill>
                <a:srgbClr val="9900CC"/>
              </a:solidFill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 rot="10800000" flipV="1">
            <a:off x="6712052" y="4229588"/>
            <a:ext cx="2664296" cy="262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Степина И.В. –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инструктор по физической культуре;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высшая квалификационная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категория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;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награждена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грамотой Департамента </a:t>
            </a:r>
            <a:r>
              <a:rPr lang="ru-RU" altLang="ru-RU" sz="1600" dirty="0" smtClean="0">
                <a:solidFill>
                  <a:schemeClr val="tx2">
                    <a:lumMod val="75000"/>
                  </a:schemeClr>
                </a:solidFill>
              </a:rPr>
              <a:t>образования администрации </a:t>
            </a:r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</a:rPr>
              <a:t>Владимирской области;</a:t>
            </a:r>
          </a:p>
        </p:txBody>
      </p:sp>
      <p:pic>
        <p:nvPicPr>
          <p:cNvPr id="12" name="Picture 6" descr="16485382913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 flipV="1">
            <a:off x="4500059" y="4336751"/>
            <a:ext cx="2251375" cy="16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IMG_20220331_1038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15374" y="4388702"/>
            <a:ext cx="2373124" cy="177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4"/>
          <p:cNvSpPr txBox="1">
            <a:spLocks noChangeArrowheads="1"/>
          </p:cNvSpPr>
          <p:nvPr/>
        </p:nvSpPr>
        <p:spPr bwMode="auto">
          <a:xfrm>
            <a:off x="611188" y="260350"/>
            <a:ext cx="8137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b="1">
              <a:solidFill>
                <a:srgbClr val="9011EF"/>
              </a:solidFill>
            </a:endParaRPr>
          </a:p>
        </p:txBody>
      </p:sp>
      <p:sp>
        <p:nvSpPr>
          <p:cNvPr id="133133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" y="116632"/>
            <a:ext cx="5544616" cy="86476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u="sng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Цель</a:t>
            </a:r>
            <a:r>
              <a:rPr lang="ru-RU" altLang="ru-RU" sz="2800" u="sng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: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sz="quarter" idx="1"/>
          </p:nvPr>
        </p:nvSpPr>
        <p:spPr>
          <a:xfrm>
            <a:off x="11513" y="2276872"/>
            <a:ext cx="5776736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9011EF"/>
              </a:buClr>
              <a:buFont typeface="Arial" charset="0"/>
              <a:buChar char="•"/>
            </a:pP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Создание предметно-развивающей среды в группах и детском саду.</a:t>
            </a:r>
          </a:p>
          <a:p>
            <a:pPr eaLnBrk="1" hangingPunct="1">
              <a:lnSpc>
                <a:spcPct val="90000"/>
              </a:lnSpc>
              <a:buClr>
                <a:srgbClr val="9011EF"/>
              </a:buClr>
              <a:buFont typeface="Arial" charset="0"/>
              <a:buChar char="•"/>
            </a:pP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Создание благоприятного психологического климата в детском саду.</a:t>
            </a:r>
          </a:p>
          <a:p>
            <a:pPr eaLnBrk="1" hangingPunct="1">
              <a:lnSpc>
                <a:spcPct val="90000"/>
              </a:lnSpc>
              <a:buClr>
                <a:srgbClr val="9011EF"/>
              </a:buClr>
              <a:buFont typeface="Arial" charset="0"/>
              <a:buChar char="•"/>
            </a:pP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Создание условий для развития коммуникативных навыков. </a:t>
            </a:r>
          </a:p>
          <a:p>
            <a:pPr eaLnBrk="1" hangingPunct="1">
              <a:lnSpc>
                <a:spcPct val="90000"/>
              </a:lnSpc>
              <a:buClr>
                <a:srgbClr val="9011EF"/>
              </a:buClr>
              <a:buFont typeface="Arial" charset="0"/>
              <a:buChar char="•"/>
            </a:pPr>
            <a:r>
              <a:rPr lang="ru-RU" altLang="ru-RU" sz="2400" b="1" dirty="0" smtClean="0">
                <a:solidFill>
                  <a:srgbClr val="0070C0"/>
                </a:solidFill>
                <a:latin typeface="+mn-lt"/>
              </a:rPr>
              <a:t>Формирование навыков самоконтроля в детском социуме.</a:t>
            </a:r>
          </a:p>
          <a:p>
            <a:pPr eaLnBrk="1" hangingPunct="1">
              <a:lnSpc>
                <a:spcPct val="90000"/>
              </a:lnSpc>
              <a:buClr>
                <a:srgbClr val="9011EF"/>
              </a:buClr>
              <a:buFont typeface="Arial" charset="0"/>
              <a:buChar char="•"/>
            </a:pPr>
            <a:endParaRPr lang="ru-RU" altLang="ru-RU" sz="2800" i="1" dirty="0" smtClean="0">
              <a:solidFill>
                <a:srgbClr val="0070C0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endParaRPr lang="ru-RU" altLang="ru-RU" dirty="0" smtClean="0">
              <a:latin typeface="Lucida Sans Unicode" pitchFamily="34" charset="0"/>
            </a:endParaRPr>
          </a:p>
        </p:txBody>
      </p:sp>
      <p:sp>
        <p:nvSpPr>
          <p:cNvPr id="23555" name="Rectangle 16"/>
          <p:cNvSpPr>
            <a:spLocks noGrp="1" noChangeArrowheads="1"/>
          </p:cNvSpPr>
          <p:nvPr>
            <p:ph type="body" sz="half" idx="3"/>
          </p:nvPr>
        </p:nvSpPr>
        <p:spPr>
          <a:xfrm>
            <a:off x="92224" y="869403"/>
            <a:ext cx="8153400" cy="425673"/>
          </a:xfrm>
        </p:spPr>
        <p:txBody>
          <a:bodyPr>
            <a:noAutofit/>
          </a:bodyPr>
          <a:lstStyle/>
          <a:p>
            <a:pPr eaLnBrk="1" hangingPunct="1">
              <a:spcBef>
                <a:spcPct val="50000"/>
              </a:spcBef>
              <a:buClrTx/>
              <a:buNone/>
            </a:pP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Создание условий для обеспечения успешной социализации детей с </a:t>
            </a:r>
            <a:r>
              <a:rPr lang="ru-RU" altLang="ru-RU" sz="2400" b="1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ОВЗ</a:t>
            </a:r>
            <a:endParaRPr lang="ru-RU" altLang="ru-RU" sz="2400" dirty="0" smtClean="0">
              <a:solidFill>
                <a:schemeClr val="accent1">
                  <a:lumMod val="50000"/>
                </a:schemeClr>
              </a:solidFill>
              <a:latin typeface="Lucida Sans Unicode" pitchFamily="34" charset="0"/>
            </a:endParaRPr>
          </a:p>
        </p:txBody>
      </p:sp>
      <p:pic>
        <p:nvPicPr>
          <p:cNvPr id="23556" name="Picture 7" descr="IMG_20220331_1056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2000" y="1629478"/>
            <a:ext cx="3174496" cy="2375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b="11743"/>
          <a:stretch/>
        </p:blipFill>
        <p:spPr>
          <a:xfrm>
            <a:off x="5788248" y="4437112"/>
            <a:ext cx="3355752" cy="22213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42336" y="1273324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u="sng" dirty="0" smtClean="0">
                <a:solidFill>
                  <a:srgbClr val="002060"/>
                </a:solidFill>
                <a:effectLst/>
                <a:latin typeface="+mj-lt"/>
              </a:rPr>
              <a:t>Задачи:</a:t>
            </a:r>
            <a:endParaRPr lang="ru-RU" altLang="ru-RU" sz="2800" u="sng" dirty="0">
              <a:solidFill>
                <a:srgbClr val="002060"/>
              </a:solidFill>
              <a:effectLst/>
              <a:latin typeface="+mj-lt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1116013" y="90805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2000" b="1">
              <a:solidFill>
                <a:srgbClr val="9011EF"/>
              </a:solidFill>
            </a:endParaRPr>
          </a:p>
        </p:txBody>
      </p:sp>
      <p:sp>
        <p:nvSpPr>
          <p:cNvPr id="26626" name="Rectangle 12"/>
          <p:cNvSpPr>
            <a:spLocks noChangeArrowheads="1"/>
          </p:cNvSpPr>
          <p:nvPr/>
        </p:nvSpPr>
        <p:spPr bwMode="auto">
          <a:xfrm>
            <a:off x="-93688" y="188913"/>
            <a:ext cx="892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>
                <a:solidFill>
                  <a:srgbClr val="9011EF"/>
                </a:solidFill>
              </a:rPr>
              <a:t>   </a:t>
            </a:r>
            <a:endParaRPr lang="ru-RU" altLang="ru-RU" sz="3600" b="1">
              <a:solidFill>
                <a:srgbClr val="9011EF"/>
              </a:solidFill>
            </a:endParaRPr>
          </a:p>
        </p:txBody>
      </p:sp>
      <p:sp>
        <p:nvSpPr>
          <p:cNvPr id="26628" name="Rectangle 14"/>
          <p:cNvSpPr>
            <a:spLocks noGrp="1" noChangeArrowheads="1"/>
          </p:cNvSpPr>
          <p:nvPr>
            <p:ph type="body" sz="half" idx="3"/>
          </p:nvPr>
        </p:nvSpPr>
        <p:spPr>
          <a:xfrm>
            <a:off x="-470" y="584243"/>
            <a:ext cx="8153400" cy="19431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Char char="•"/>
            </a:pPr>
            <a:r>
              <a:rPr lang="ru-RU" altLang="ru-RU" sz="1600" b="1" dirty="0">
                <a:solidFill>
                  <a:srgbClr val="0070C0"/>
                </a:solidFill>
              </a:rPr>
              <a:t>Дети с ОВЗ имеют поверхностные представления об окружающем мире, сужен круг  их представлений о явлениях социальной действительности, поэтому работа по социальной адаптации  детей с ограниченными возможностями здоровья является для  педагогов специальных коррекционных групп одним из приоритетных направлений</a:t>
            </a:r>
            <a:r>
              <a:rPr lang="ru-RU" altLang="ru-RU" sz="1600" b="1" dirty="0">
                <a:solidFill>
                  <a:srgbClr val="A50021"/>
                </a:solidFill>
              </a:rPr>
              <a:t>.</a:t>
            </a:r>
            <a:endParaRPr lang="ru-RU" altLang="ru-RU" sz="1600" dirty="0" smtClean="0"/>
          </a:p>
        </p:txBody>
      </p:sp>
      <p:sp>
        <p:nvSpPr>
          <p:cNvPr id="26629" name="Rectangle 8"/>
          <p:cNvSpPr>
            <a:spLocks noChangeArrowheads="1"/>
          </p:cNvSpPr>
          <p:nvPr/>
        </p:nvSpPr>
        <p:spPr bwMode="auto">
          <a:xfrm>
            <a:off x="59982" y="61023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02060"/>
                </a:solidFill>
                <a:latin typeface="+mn-lt"/>
              </a:rPr>
              <a:t>Актуальность</a:t>
            </a:r>
          </a:p>
        </p:txBody>
      </p:sp>
      <p:pic>
        <p:nvPicPr>
          <p:cNvPr id="26632" name="Picture 8" descr="IMG_20220401_1015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39088"/>
            <a:ext cx="3441700" cy="2574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1610512"/>
            <a:ext cx="3537566" cy="2874597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28960" y="4485109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 dirty="0">
                <a:solidFill>
                  <a:srgbClr val="002060"/>
                </a:solidFill>
                <a:latin typeface="+mj-lt"/>
              </a:rPr>
              <a:t>Предполагаемый результат</a:t>
            </a:r>
          </a:p>
        </p:txBody>
      </p:sp>
      <p:sp>
        <p:nvSpPr>
          <p:cNvPr id="9" name="Rectangle 14"/>
          <p:cNvSpPr txBox="1">
            <a:spLocks noChangeArrowheads="1"/>
          </p:cNvSpPr>
          <p:nvPr/>
        </p:nvSpPr>
        <p:spPr bwMode="auto">
          <a:xfrm>
            <a:off x="132376" y="5032586"/>
            <a:ext cx="8153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ru-RU" altLang="ru-RU" sz="1800" b="1" dirty="0" smtClean="0">
                <a:solidFill>
                  <a:srgbClr val="0070C0"/>
                </a:solidFill>
              </a:rPr>
              <a:t>Легкая адаптация к режиму группы и условиям ДОУ;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ru-RU" altLang="ru-RU" sz="1800" b="1" dirty="0" smtClean="0">
                <a:solidFill>
                  <a:srgbClr val="0070C0"/>
                </a:solidFill>
              </a:rPr>
              <a:t>Приобретение навыков в общении со сверстниками и взрослыми;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r>
              <a:rPr lang="ru-RU" altLang="ru-RU" sz="1800" b="1" dirty="0" smtClean="0">
                <a:solidFill>
                  <a:srgbClr val="0070C0"/>
                </a:solidFill>
              </a:rPr>
              <a:t>Психологическая готовность к обучению в школе.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ru-RU" altLang="ru-RU" sz="2300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ru-RU" altLang="ru-RU" sz="2000" dirty="0" smtClean="0">
              <a:solidFill>
                <a:srgbClr val="9900CC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altLang="ru-RU" sz="24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</a:pPr>
            <a:endParaRPr lang="ru-RU" altLang="ru-RU" sz="2300" dirty="0" smtClean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5"/>
          <p:cNvSpPr>
            <a:spLocks noChangeArrowheads="1"/>
          </p:cNvSpPr>
          <p:nvPr/>
        </p:nvSpPr>
        <p:spPr bwMode="auto">
          <a:xfrm>
            <a:off x="323850" y="549275"/>
            <a:ext cx="8424863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>
              <a:solidFill>
                <a:srgbClr val="9011EF"/>
              </a:solidFill>
            </a:endParaRPr>
          </a:p>
          <a:p>
            <a:endParaRPr lang="ru-RU" altLang="ru-RU" sz="2000">
              <a:solidFill>
                <a:srgbClr val="9011EF"/>
              </a:solidFill>
            </a:endParaRPr>
          </a:p>
          <a:p>
            <a:pPr>
              <a:spcBef>
                <a:spcPct val="50000"/>
              </a:spcBef>
            </a:pPr>
            <a:endParaRPr lang="ru-RU" altLang="ru-RU" sz="2000">
              <a:solidFill>
                <a:srgbClr val="9011EF"/>
              </a:solidFill>
            </a:endParaRPr>
          </a:p>
        </p:txBody>
      </p:sp>
      <p:sp>
        <p:nvSpPr>
          <p:cNvPr id="148496" name="Rectangle 16"/>
          <p:cNvSpPr>
            <a:spLocks noGrp="1" noChangeArrowheads="1"/>
          </p:cNvSpPr>
          <p:nvPr>
            <p:ph type="title"/>
          </p:nvPr>
        </p:nvSpPr>
        <p:spPr>
          <a:xfrm>
            <a:off x="581585" y="10328"/>
            <a:ext cx="8153400" cy="11430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dirty="0">
                <a:solidFill>
                  <a:srgbClr val="002060"/>
                </a:solidFill>
                <a:effectLst/>
                <a:latin typeface="+mj-lt"/>
              </a:rPr>
              <a:t>Взаимодействие с родителями как одно из условий </a:t>
            </a:r>
            <a:r>
              <a:rPr lang="ru-RU" altLang="ru-RU" sz="2800" dirty="0" smtClean="0">
                <a:solidFill>
                  <a:srgbClr val="002060"/>
                </a:solidFill>
                <a:effectLst/>
                <a:latin typeface="+mj-lt"/>
              </a:rPr>
              <a:t>социализации ребенка в ДОУ</a:t>
            </a:r>
            <a:endParaRPr lang="ru-RU" altLang="ru-RU" sz="2800" dirty="0"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8" b="2804"/>
          <a:stretch/>
        </p:blipFill>
        <p:spPr>
          <a:xfrm>
            <a:off x="6716166" y="980728"/>
            <a:ext cx="1951066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8499" name="Rectangle 19"/>
          <p:cNvSpPr>
            <a:spLocks noGrp="1" noChangeArrowheads="1"/>
          </p:cNvSpPr>
          <p:nvPr>
            <p:ph type="body" sz="half" idx="3"/>
          </p:nvPr>
        </p:nvSpPr>
        <p:spPr>
          <a:xfrm>
            <a:off x="2664073" y="1677988"/>
            <a:ext cx="3744416" cy="2232248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 smtClean="0">
                <a:solidFill>
                  <a:srgbClr val="0070C0"/>
                </a:solidFill>
                <a:latin typeface="+mn-lt"/>
              </a:rPr>
              <a:t>-  Тесное взаимодействие семьи и детского сада;</a:t>
            </a:r>
            <a:endParaRPr lang="ru-RU" altLang="ru-RU" sz="1800" b="1" dirty="0">
              <a:solidFill>
                <a:srgbClr val="0070C0"/>
              </a:solidFill>
              <a:latin typeface="+mn-lt"/>
            </a:endParaRPr>
          </a:p>
          <a:p>
            <a:pPr marL="365760" indent="-256032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altLang="ru-RU" sz="1800" b="1" dirty="0" smtClean="0">
                <a:solidFill>
                  <a:srgbClr val="0070C0"/>
                </a:solidFill>
                <a:latin typeface="+mn-lt"/>
              </a:rPr>
              <a:t>-  Родители – активные участники педагогического процесса.</a:t>
            </a:r>
            <a:endParaRPr lang="ru-RU" altLang="ru-RU" sz="18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9157" name="Picture 7" descr="IMG_20220331_0903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13631"/>
            <a:ext cx="2088232" cy="2755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81757"/>
            <a:ext cx="338221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505" y="3869194"/>
            <a:ext cx="2151016" cy="28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3" y="4017173"/>
            <a:ext cx="2065071" cy="295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"/>
          <p:cNvSpPr>
            <a:spLocks noChangeArrowheads="1"/>
          </p:cNvSpPr>
          <p:nvPr/>
        </p:nvSpPr>
        <p:spPr bwMode="auto">
          <a:xfrm>
            <a:off x="684213" y="500063"/>
            <a:ext cx="7920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400" b="1">
              <a:solidFill>
                <a:srgbClr val="9011EF"/>
              </a:solidFill>
            </a:endParaRPr>
          </a:p>
        </p:txBody>
      </p:sp>
      <p:sp>
        <p:nvSpPr>
          <p:cNvPr id="50180" name="Rectangle 12"/>
          <p:cNvSpPr>
            <a:spLocks noGrp="1" noChangeArrowheads="1"/>
          </p:cNvSpPr>
          <p:nvPr>
            <p:ph type="body" sz="half" idx="3"/>
          </p:nvPr>
        </p:nvSpPr>
        <p:spPr>
          <a:xfrm>
            <a:off x="755898" y="4222869"/>
            <a:ext cx="7776666" cy="237448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400" b="1" u="sng" dirty="0" smtClean="0">
                <a:solidFill>
                  <a:srgbClr val="002060"/>
                </a:solidFill>
                <a:latin typeface="+mj-lt"/>
              </a:rPr>
              <a:t>Основополагающим в процессе социализации  ребенка  в ДОУ является: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600" b="1" u="sng" dirty="0" smtClean="0">
              <a:solidFill>
                <a:srgbClr val="9011EF"/>
              </a:solidFill>
              <a:latin typeface="Lucida Sans Unicode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Lucida Sans Unicode" pitchFamily="34" charset="0"/>
              </a:rPr>
              <a:t>организация предметно-развивающей среды;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Lucida Sans Unicode" pitchFamily="34" charset="0"/>
              </a:rPr>
              <a:t>формирование представлений у ребенка о себе;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Lucida Sans Unicode" pitchFamily="34" charset="0"/>
              </a:rPr>
              <a:t>приобщение ребенка к окружающему миру;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Lucida Sans Unicode" pitchFamily="34" charset="0"/>
              </a:rPr>
              <a:t>установление отношений с другими детьми и взрослыми;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70C0"/>
                </a:solidFill>
                <a:latin typeface="Lucida Sans Unicode" pitchFamily="34" charset="0"/>
              </a:rPr>
              <a:t>активное участие в мероприятиях детского сада.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altLang="ru-RU" sz="1800" dirty="0" smtClean="0">
              <a:latin typeface="Lucida Sans Unicod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6592" r="11049" b="12479"/>
          <a:stretch/>
        </p:blipFill>
        <p:spPr bwMode="auto">
          <a:xfrm>
            <a:off x="5436096" y="957263"/>
            <a:ext cx="3555175" cy="2697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0" y="500063"/>
            <a:ext cx="2590800" cy="3322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8640"/>
            <a:ext cx="2292032" cy="4066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1560" y="116632"/>
            <a:ext cx="8153400" cy="165506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dirty="0" smtClean="0"/>
              <a:t>Огромное </a:t>
            </a:r>
            <a:r>
              <a:rPr lang="ru-RU" sz="1800" dirty="0"/>
              <a:t>значение в коррекционной работе играет сенсорная комната, позволяющая детям снять физическое и  эмоциональное напряжение, провести релаксацию при помощи специального оборудования. Наши дети проявляют повышенный интерес к этой комнате. Особый интерес у детей вызывают: сухой душ, воздушно - пузырьковая колонна, </a:t>
            </a:r>
            <a:r>
              <a:rPr lang="ru-RU" sz="1800" dirty="0" err="1"/>
              <a:t>фиброоптические</a:t>
            </a:r>
            <a:r>
              <a:rPr lang="ru-RU" sz="1800" dirty="0"/>
              <a:t> модули.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592288" cy="404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16" y="2060848"/>
            <a:ext cx="2952328" cy="212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76" y="4513903"/>
            <a:ext cx="2843808" cy="216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0" y="2492896"/>
            <a:ext cx="2697349" cy="400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4260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1896</TotalTime>
  <Words>566</Words>
  <Application>Microsoft Office PowerPoint</Application>
  <PresentationFormat>Экран (4:3)</PresentationFormat>
  <Paragraphs>84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Цель:</vt:lpstr>
      <vt:lpstr>Презентация PowerPoint</vt:lpstr>
      <vt:lpstr>Взаимодействие с родителями как одно из условий социализации ребенка в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</dc:creator>
  <cp:lastModifiedBy>User</cp:lastModifiedBy>
  <cp:revision>113</cp:revision>
  <dcterms:created xsi:type="dcterms:W3CDTF">2007-07-05T09:39:19Z</dcterms:created>
  <dcterms:modified xsi:type="dcterms:W3CDTF">2025-08-14T08:55:33Z</dcterms:modified>
</cp:coreProperties>
</file>